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7" r:id="rId2"/>
    <p:sldId id="270" r:id="rId3"/>
    <p:sldId id="258" r:id="rId4"/>
    <p:sldId id="264" r:id="rId5"/>
    <p:sldId id="265" r:id="rId6"/>
    <p:sldId id="267" r:id="rId7"/>
    <p:sldId id="268" r:id="rId8"/>
    <p:sldId id="266" r:id="rId9"/>
    <p:sldId id="256" r:id="rId10"/>
    <p:sldId id="269" r:id="rId11"/>
    <p:sldId id="260" r:id="rId12"/>
    <p:sldId id="259" r:id="rId13"/>
    <p:sldId id="261" r:id="rId14"/>
    <p:sldId id="262" r:id="rId15"/>
  </p:sldIdLst>
  <p:sldSz cx="18288000" cy="12801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5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88583-7491-4D2D-8066-3AD30E43CCE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E1441-EF5E-43BE-B161-002FB2BF6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2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Structure of Calcium-sensing receptor in complex with </a:t>
            </a:r>
            <a:r>
              <a:rPr lang="en-GB" dirty="0" err="1"/>
              <a:t>evocalcet</a:t>
            </a:r>
            <a:r>
              <a:rPr lang="en-GB" dirty="0"/>
              <a:t>, a </a:t>
            </a:r>
            <a:r>
              <a:rPr lang="en-GB" dirty="0" err="1"/>
              <a:t>calcimimetics</a:t>
            </a:r>
            <a:r>
              <a:rPr lang="en-GB" dirty="0"/>
              <a:t> and derivative of cinacalcet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E1441-EF5E-43BE-B161-002FB2BF6D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31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Variant count by type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E1441-EF5E-43BE-B161-002FB2BF6D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88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activating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E1441-EF5E-43BE-B161-002FB2BF6D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3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inactivating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E1441-EF5E-43BE-B161-002FB2BF6D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02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Variant count by exon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E1441-EF5E-43BE-B161-002FB2BF6D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1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Variant count by structural domain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E1441-EF5E-43BE-B161-002FB2BF6D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9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Cryo-EM structure of human calcium-sensing receptor-Gi complex in lipid </a:t>
            </a:r>
            <a:r>
              <a:rPr lang="en-GB" dirty="0" err="1"/>
              <a:t>nanodiscs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E1441-EF5E-43BE-B161-002FB2BF6D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7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CASR</a:t>
            </a:r>
            <a:r>
              <a:rPr lang="en-US" dirty="0"/>
              <a:t> gene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E1441-EF5E-43BE-B161-002FB2BF6D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8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u="none" dirty="0"/>
              <a:t>Snake </a:t>
            </a:r>
            <a:r>
              <a:rPr lang="en-US" dirty="0"/>
              <a:t>missense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E1441-EF5E-43BE-B161-002FB2BF6D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35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u="none" dirty="0"/>
              <a:t>Snake </a:t>
            </a:r>
            <a:r>
              <a:rPr lang="en-US" dirty="0"/>
              <a:t>nonsense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E1441-EF5E-43BE-B161-002FB2BF6D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53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u="none" dirty="0"/>
              <a:t>Snake </a:t>
            </a:r>
            <a:r>
              <a:rPr lang="en-US" dirty="0"/>
              <a:t>frameshift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E1441-EF5E-43BE-B161-002FB2BF6D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3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u="none" dirty="0"/>
              <a:t>Snake insertional/deletional</a:t>
            </a:r>
            <a:r>
              <a:rPr lang="en-US" dirty="0"/>
              <a:t>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E1441-EF5E-43BE-B161-002FB2BF6D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2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CASR</a:t>
            </a:r>
            <a:r>
              <a:rPr lang="en-US" dirty="0"/>
              <a:t> gene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E1441-EF5E-43BE-B161-002FB2BF6D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3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number of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E1441-EF5E-43BE-B161-002FB2BF6D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95078"/>
            <a:ext cx="15544800" cy="4456853"/>
          </a:xfrm>
        </p:spPr>
        <p:txBody>
          <a:bodyPr anchor="b"/>
          <a:lstStyle>
            <a:lvl1pPr algn="ctr"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723804"/>
            <a:ext cx="13716000" cy="3090756"/>
          </a:xfrm>
        </p:spPr>
        <p:txBody>
          <a:bodyPr/>
          <a:lstStyle>
            <a:lvl1pPr marL="0" indent="0" algn="ctr">
              <a:buNone/>
              <a:defRPr sz="4480"/>
            </a:lvl1pPr>
            <a:lvl2pPr marL="853455" indent="0" algn="ctr">
              <a:buNone/>
              <a:defRPr sz="3733"/>
            </a:lvl2pPr>
            <a:lvl3pPr marL="1706910" indent="0" algn="ctr">
              <a:buNone/>
              <a:defRPr sz="3360"/>
            </a:lvl3pPr>
            <a:lvl4pPr marL="2560366" indent="0" algn="ctr">
              <a:buNone/>
              <a:defRPr sz="2987"/>
            </a:lvl4pPr>
            <a:lvl5pPr marL="3413821" indent="0" algn="ctr">
              <a:buNone/>
              <a:defRPr sz="2987"/>
            </a:lvl5pPr>
            <a:lvl6pPr marL="4267276" indent="0" algn="ctr">
              <a:buNone/>
              <a:defRPr sz="2987"/>
            </a:lvl6pPr>
            <a:lvl7pPr marL="5120731" indent="0" algn="ctr">
              <a:buNone/>
              <a:defRPr sz="2987"/>
            </a:lvl7pPr>
            <a:lvl8pPr marL="5974187" indent="0" algn="ctr">
              <a:buNone/>
              <a:defRPr sz="2987"/>
            </a:lvl8pPr>
            <a:lvl9pPr marL="6827642" indent="0" algn="ctr">
              <a:buNone/>
              <a:defRPr sz="29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B3A3-76D2-4749-99C4-D5411482D64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7E4E-27A7-4F9F-A122-DD7678B71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9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B3A3-76D2-4749-99C4-D5411482D64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7E4E-27A7-4F9F-A122-DD7678B71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6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681567"/>
            <a:ext cx="3943350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681567"/>
            <a:ext cx="11601450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B3A3-76D2-4749-99C4-D5411482D64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7E4E-27A7-4F9F-A122-DD7678B71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B3A3-76D2-4749-99C4-D5411482D64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7E4E-27A7-4F9F-A122-DD7678B71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9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191514"/>
            <a:ext cx="15773400" cy="5325109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8567000"/>
            <a:ext cx="15773400" cy="2800349"/>
          </a:xfrm>
        </p:spPr>
        <p:txBody>
          <a:bodyPr/>
          <a:lstStyle>
            <a:lvl1pPr marL="0" indent="0">
              <a:buNone/>
              <a:defRPr sz="4480">
                <a:solidFill>
                  <a:schemeClr val="tx1"/>
                </a:solidFill>
              </a:defRPr>
            </a:lvl1pPr>
            <a:lvl2pPr marL="853455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2pPr>
            <a:lvl3pPr marL="170691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3pPr>
            <a:lvl4pPr marL="256036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4pPr>
            <a:lvl5pPr marL="341382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5pPr>
            <a:lvl6pPr marL="426727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6pPr>
            <a:lvl7pPr marL="512073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7pPr>
            <a:lvl8pPr marL="5974187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8pPr>
            <a:lvl9pPr marL="6827642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B3A3-76D2-4749-99C4-D5411482D64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7E4E-27A7-4F9F-A122-DD7678B71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0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407833"/>
            <a:ext cx="777240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407833"/>
            <a:ext cx="777240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B3A3-76D2-4749-99C4-D5411482D64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7E4E-27A7-4F9F-A122-DD7678B71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0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1570"/>
            <a:ext cx="15773400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138171"/>
            <a:ext cx="7736680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4676140"/>
            <a:ext cx="7736680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138171"/>
            <a:ext cx="7774782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4676140"/>
            <a:ext cx="7774782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B3A3-76D2-4749-99C4-D5411482D64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7E4E-27A7-4F9F-A122-DD7678B71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B3A3-76D2-4749-99C4-D5411482D64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7E4E-27A7-4F9F-A122-DD7678B71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1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B3A3-76D2-4749-99C4-D5411482D64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7E4E-27A7-4F9F-A122-DD7678B71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0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53440"/>
            <a:ext cx="5898356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843196"/>
            <a:ext cx="9258300" cy="9097433"/>
          </a:xfrm>
        </p:spPr>
        <p:txBody>
          <a:bodyPr/>
          <a:lstStyle>
            <a:lvl1pPr>
              <a:defRPr sz="5973"/>
            </a:lvl1pPr>
            <a:lvl2pPr>
              <a:defRPr sz="5227"/>
            </a:lvl2pPr>
            <a:lvl3pPr>
              <a:defRPr sz="4480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840480"/>
            <a:ext cx="5898356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B3A3-76D2-4749-99C4-D5411482D64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7E4E-27A7-4F9F-A122-DD7678B71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53440"/>
            <a:ext cx="5898356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843196"/>
            <a:ext cx="9258300" cy="9097433"/>
          </a:xfrm>
        </p:spPr>
        <p:txBody>
          <a:bodyPr anchor="t"/>
          <a:lstStyle>
            <a:lvl1pPr marL="0" indent="0">
              <a:buNone/>
              <a:defRPr sz="5973"/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840480"/>
            <a:ext cx="5898356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B3A3-76D2-4749-99C4-D5411482D64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7E4E-27A7-4F9F-A122-DD7678B71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8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681570"/>
            <a:ext cx="15773400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407833"/>
            <a:ext cx="15773400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1865189"/>
            <a:ext cx="411480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2B3A3-76D2-4749-99C4-D5411482D64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1865189"/>
            <a:ext cx="617220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1865189"/>
            <a:ext cx="411480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27E4E-27A7-4F9F-A122-DD7678B71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7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706910" rtl="0" eaLnBrk="1" latinLnBrk="0" hangingPunct="1">
        <a:lnSpc>
          <a:spcPct val="90000"/>
        </a:lnSpc>
        <a:spcBef>
          <a:spcPct val="0"/>
        </a:spcBef>
        <a:buNone/>
        <a:defRPr sz="8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6728" indent="-426728" algn="l" defTabSz="170691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5227" kern="1200">
          <a:solidFill>
            <a:schemeClr val="tx1"/>
          </a:solidFill>
          <a:latin typeface="+mn-lt"/>
          <a:ea typeface="+mn-ea"/>
          <a:cs typeface="+mn-cs"/>
        </a:defRPr>
      </a:lvl1pPr>
      <a:lvl2pPr marL="128018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213363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298709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84054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70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7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2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2562F-90FF-9A39-1887-73D5D9139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42" y="652902"/>
            <a:ext cx="8282716" cy="1125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09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5248A-A0C2-1C5E-9C4B-153AB5930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" y="2559300"/>
            <a:ext cx="18143231" cy="64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6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2E0B8-5029-C393-713C-2E8DD384F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63" y="440175"/>
            <a:ext cx="12711437" cy="1210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5F7003-254F-1D3F-9783-B07EF6768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90" y="399281"/>
            <a:ext cx="13119870" cy="1200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7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A1F8C-84E8-CD50-BE16-6688C88A6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3" y="268033"/>
            <a:ext cx="17460473" cy="1226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9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18E9C-6083-B276-20B9-08BE1B1B1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6" y="256028"/>
            <a:ext cx="17427031" cy="119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5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E93D98C-F1C7-B8AD-AEE5-8293A96F8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567" y="830635"/>
            <a:ext cx="10735986" cy="104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B0D174-C881-3AA5-9598-CD1F9BC35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085"/>
            <a:ext cx="18288000" cy="23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C6363-098E-2504-1FAF-F4EB4F891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11" y="243830"/>
            <a:ext cx="11084569" cy="123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8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A512DA-272C-5881-2028-A265FFB9A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71" y="50795"/>
            <a:ext cx="11430009" cy="127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7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90A47-A761-C233-EAA6-7C67AD1AA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11" y="71119"/>
            <a:ext cx="11531609" cy="128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2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43532D-4A68-33D0-CE9A-CAD38A176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1" y="0"/>
            <a:ext cx="11399529" cy="1266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B0D174-C881-3AA5-9598-CD1F9BC35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085"/>
            <a:ext cx="18288000" cy="23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4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17266D-C27F-3B50-554B-7C98CE30C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43" y="767608"/>
            <a:ext cx="15518713" cy="112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5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243</TotalTime>
  <Words>83</Words>
  <Application>Microsoft Office PowerPoint</Application>
  <PresentationFormat>Custom</PresentationFormat>
  <Paragraphs>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Nipith Charoenngam</dc:creator>
  <cp:lastModifiedBy>Nipith Charoenngam</cp:lastModifiedBy>
  <cp:revision>28</cp:revision>
  <dcterms:created xsi:type="dcterms:W3CDTF">2024-05-01T00:03:33Z</dcterms:created>
  <dcterms:modified xsi:type="dcterms:W3CDTF">2024-08-23T23:06:35Z</dcterms:modified>
</cp:coreProperties>
</file>